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  <p:sldMasterId id="2147483780" r:id="rId2"/>
  </p:sldMasterIdLst>
  <p:sldIdLst>
    <p:sldId id="267" r:id="rId3"/>
    <p:sldId id="268" r:id="rId4"/>
    <p:sldId id="256" r:id="rId5"/>
    <p:sldId id="257" r:id="rId6"/>
    <p:sldId id="269" r:id="rId7"/>
    <p:sldId id="260" r:id="rId8"/>
    <p:sldId id="258" r:id="rId9"/>
    <p:sldId id="262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&#233;rgio\Desktop\Bandtec\Aulas\Pesquisa%20e%20Inova&#231;&#227;o\Projeto\Combustiv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9.6453630796150477E-2"/>
          <c:y val="0.19520851560221639"/>
          <c:w val="0.85910192475940506"/>
          <c:h val="0.72124234470691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Planilha1!$G$9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Planilha1!$F$10:$F$11</c:f>
              <c:strCache>
                <c:ptCount val="2"/>
                <c:pt idx="0">
                  <c:v>Combustivel por hora</c:v>
                </c:pt>
                <c:pt idx="1">
                  <c:v>4 horas</c:v>
                </c:pt>
              </c:strCache>
            </c:strRef>
          </c:cat>
          <c:val>
            <c:numRef>
              <c:f>Planilha1!$G$10:$G$11</c:f>
              <c:numCache>
                <c:formatCode>General</c:formatCode>
                <c:ptCount val="2"/>
                <c:pt idx="0">
                  <c:v>3600</c:v>
                </c:pt>
                <c:pt idx="1">
                  <c:v>14400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5-4EDD-9AE3-E672C8E95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0665647"/>
        <c:axId val="987601599"/>
      </c:barChart>
      <c:catAx>
        <c:axId val="99066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7601599"/>
        <c:crosses val="autoZero"/>
        <c:auto val="1"/>
        <c:lblAlgn val="ctr"/>
        <c:lblOffset val="100"/>
        <c:noMultiLvlLbl val="0"/>
      </c:catAx>
      <c:valAx>
        <c:axId val="987601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90665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9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0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96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8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01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016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6189C-043C-4F7A-A25D-A4FC2AD16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F052E4-E4CD-455C-8E29-C5B68078A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000CC2-1D49-413B-A85B-E6DDAA3F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21D1C9-BB6A-465D-B978-E496CC46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9CD40C-03A1-45CB-9ADE-D760CE90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39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F6E7C-7496-4D2C-9061-A7866E46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1C1A4E-DA6B-4DC8-967B-869FFF922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EF93F2-0190-466A-8767-BCC35EF6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4FFDC9-0C17-45E9-B511-40105B8E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AAC105-CD94-4F87-9977-44CB9FB9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80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948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80D20-D2C8-42BC-9523-AE951674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B69AA6-F554-4411-93BA-69E6285E0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FD768D-83CE-457A-9214-DE01D617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65B7D7-F940-4241-ACD9-A0608430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1D56DA-C13E-4532-A9E0-0945C583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896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4612F-F550-4F01-9D5B-F5134B54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80C220-3453-4CD0-953C-5FE1462403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C2E678-FA45-45DC-991D-411833324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7B2FF5-9D62-4056-8383-687CCFB9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3FEA34-4E00-470A-8C1A-F5DD9364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7885B8-32C8-4E86-860A-9E4FAD8D6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768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E5025-E768-446E-86E1-524149AE1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41131D-3A7B-41E9-8AEF-CD9541436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968B81-2E77-4AA3-BA26-020D0509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63B9FD-7353-47B2-9756-7D2B55C7A0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79FB5D-1F0F-4E5F-9043-27A2E99F5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51BDC48-BC43-4D9F-8AC1-90F21F02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D922FC-0C78-449D-BB29-A8280695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313C0FF-5C2C-4C5B-B388-8B73FF01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928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1F1C5-FDA4-41D5-87DA-26A0D2F8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0557DD-EC58-446B-A753-1E521D60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950617-B248-45E0-BCA0-93D405C6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873B1BA-4974-4F3A-B39C-FEE3C0EB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711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44E1A7B-FC47-4B5D-89CE-60FD59BF4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A09045-4F62-4A28-AD60-0032E57F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0A1CE1-A662-4AB0-9856-C75C82564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175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1CDB8-0CE7-4968-9893-0AC2DB7A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4ACD9F-EBFC-4215-A7A1-5FC3314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B2A2F6-FED5-40F1-BD56-9000B45FA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5086B1-7532-40BA-99FE-7150E5645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2D1B60-1E9D-45DC-8BDF-25FBEEB3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45235F-0606-44D1-98BE-4E21CB5E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359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514E8-E3BE-42B8-81C3-50B65D781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FADC858-69DE-4C2B-A09F-4EFB180A4D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660361-2899-4728-B8D2-CD25DAABC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485776-A647-4563-A9E7-42C142086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10B071-8E0A-4557-939D-089A016E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AE045D-FFBB-429E-B7D6-1A8360B8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8412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886BA-EC6F-49C3-BBC6-81F61D0A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7B9CD6-9D0F-44B8-97B3-DDB983167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24B53C-2080-49F8-8C3A-D3CD16CC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79ED43-1F5E-4C6B-978F-0FB8E3A5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4F5AC1-F996-4F4D-91AC-B80D52F5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0492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37EE23-87C9-46B7-B7BD-040EBF93F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05AA6B-F98C-4BE9-B039-3CA7500C5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ECE672-A884-4205-A59B-1A23C25E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A3DE05-706B-4AB2-8D99-93D42961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79E04A-41A2-4C07-9D23-606EB3D9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015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922930-EE8C-48CA-BC5D-0F536086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9152FE-B985-47A5-BB3E-92A868D8E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AFEDC1-A730-4CA3-AFB2-ED9EA900D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18/09/2020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869F31-42CE-4A19-9953-C9923F3DD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2B23F3-78D2-4831-8584-F1BEDF1CE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15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4A75C752-F642-4C69-B73A-9CAE7F867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2" y="-204296"/>
            <a:ext cx="7186082" cy="3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A5A0-887B-490E-A7BA-562A171B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Node </a:t>
            </a:r>
            <a:r>
              <a:rPr lang="pt-BR" dirty="0" err="1"/>
              <a:t>Js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E0E48E-D1ED-4426-9C23-DA2B14E0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24" y="2715093"/>
            <a:ext cx="8537510" cy="31280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152D5C8-6866-4D7A-BBCC-CAFE689BF09C}"/>
              </a:ext>
            </a:extLst>
          </p:cNvPr>
          <p:cNvSpPr txBox="1"/>
          <p:nvPr/>
        </p:nvSpPr>
        <p:spPr>
          <a:xfrm>
            <a:off x="1451294" y="1961005"/>
            <a:ext cx="604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</a:rPr>
              <a:t>Dashboard para visualizar a temperatura;</a:t>
            </a:r>
            <a:endParaRPr lang="pt-BR" sz="1800" b="1" dirty="0"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8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08FC7-8DE2-4CD6-9529-1C0D7EE0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C78489B-6A48-4B95-B4BA-54AB49C2D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5" y="3132192"/>
            <a:ext cx="4733925" cy="120015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DE9EB6F-C84A-4858-9FB3-B60A26E6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06" y="3132192"/>
            <a:ext cx="2686050" cy="121920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80312E8-A115-4E2E-A066-4B04FB4F8D8F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800" b="1" dirty="0">
                <a:latin typeface="Arial" panose="020B0604020202020204" pitchFamily="34" charset="0"/>
              </a:rPr>
              <a:t>Tabela usuário e tabela sensores: </a:t>
            </a:r>
          </a:p>
          <a:p>
            <a:pPr marL="0" indent="0">
              <a:buNone/>
            </a:pPr>
            <a:endParaRPr lang="pt-BR" sz="18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79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9132D-64C6-40AE-8D9D-5D7B514F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do projeto: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A17215-BB89-4B7A-982A-6F438DFA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83" y="1677675"/>
            <a:ext cx="6453834" cy="472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FC27A-1EB1-4CD6-84B8-5F5F5C0F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48" y="1434261"/>
            <a:ext cx="772268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 a todos !!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320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A10E-F7AE-4382-8E95-7B45E1A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Cenário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D89F39-713D-4696-8B36-22548C12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empresa: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Harbor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empresa de soluções portuárias com foco na logística importação e exportação no mercado de pescados;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Mercado Econômico: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 mercado movimenta milhões de toneladas de peixes por ano, o que gera uma receita de milhões de dólares.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 logística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 transporte envolve além dos navios, também uma infraestrutura portuária, e afeta o mercado em geral.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Armazenamento: 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armazenamento é feito por contêiner </a:t>
            </a:r>
            <a:r>
              <a:rPr lang="pt-BR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Reefers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que é responsável por manter a temperatura interna constante.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140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408CC-3DF8-49E5-8F3C-A3BF864E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000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Controle de temperatura nos transportes marítimos com foco no peixes polaca e panga.</a:t>
            </a:r>
            <a:br>
              <a:rPr lang="pt-BR" sz="3000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30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6D79095E-F57A-45BB-A5F9-6FB76DC2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22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91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D21E44-03EE-4463-B92D-698223F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Desafio:</a:t>
            </a:r>
          </a:p>
        </p:txBody>
      </p:sp>
      <p:sp>
        <p:nvSpPr>
          <p:cNvPr id="13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Ponte iluminada sobre a água&#10;&#10;Descrição gerada automaticamente">
            <a:extLst>
              <a:ext uri="{FF2B5EF4-FFF2-40B4-BE49-F238E27FC236}">
                <a16:creationId xmlns:a16="http://schemas.microsoft.com/office/drawing/2014/main" id="{69341BE3-3490-4882-893F-1A6CC5E00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3992" y="1896217"/>
            <a:ext cx="5449889" cy="30655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6105D7-E45D-4A73-9FBD-0BE19BF6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Demora na coleta de informações;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Processo burocrático(fiscalização);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Demora para atracar no porto;</a:t>
            </a:r>
          </a:p>
          <a:p>
            <a:endParaRPr lang="pt-BR" b="1" dirty="0">
              <a:solidFill>
                <a:srgbClr val="EBEBEB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DB99B-CD35-41AE-AD7C-644000C46FC6}"/>
              </a:ext>
            </a:extLst>
          </p:cNvPr>
          <p:cNvSpPr txBox="1"/>
          <p:nvPr/>
        </p:nvSpPr>
        <p:spPr>
          <a:xfrm>
            <a:off x="1283515" y="3429000"/>
            <a:ext cx="88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67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Sensores que monitoram a mercadoria;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Software para acompanhar o monitoramento;</a:t>
            </a:r>
          </a:p>
          <a:p>
            <a:pPr marL="0" indent="0">
              <a:buNone/>
            </a:pPr>
            <a:r>
              <a:rPr lang="pt-BR" dirty="0"/>
              <a:t>	* Acesso a um dashboard com informações em tempo real.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1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lacar, cerca&#10;&#10;Descrição gerada automaticamente">
            <a:extLst>
              <a:ext uri="{FF2B5EF4-FFF2-40B4-BE49-F238E27FC236}">
                <a16:creationId xmlns:a16="http://schemas.microsoft.com/office/drawing/2014/main" id="{883D6E67-52BF-47BA-876F-CA1A60382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92" y="387322"/>
            <a:ext cx="2778711" cy="160716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EEFDACB-0716-480B-9BF2-0DB5DEB3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2" y="189374"/>
            <a:ext cx="779967" cy="45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818B33C0-19BB-4E52-8151-F2487C1521D5}"/>
              </a:ext>
            </a:extLst>
          </p:cNvPr>
          <p:cNvSpPr/>
          <p:nvPr/>
        </p:nvSpPr>
        <p:spPr>
          <a:xfrm>
            <a:off x="79899" y="2281695"/>
            <a:ext cx="10315852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2083A5-2B79-48EE-B6F6-416764E7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03" y="506550"/>
            <a:ext cx="2112536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E27F745-E896-4FF4-B7C4-AC78D1F3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587" y="591276"/>
            <a:ext cx="2096639" cy="1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236B81E-494C-43F8-8D7B-A788988A241B}"/>
              </a:ext>
            </a:extLst>
          </p:cNvPr>
          <p:cNvSpPr txBox="1"/>
          <p:nvPr/>
        </p:nvSpPr>
        <p:spPr>
          <a:xfrm>
            <a:off x="26922" y="1765199"/>
            <a:ext cx="2529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Sensores monitoram a temperatura nos containers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926FDA-D910-4C02-A949-D68ACF77FC5F}"/>
              </a:ext>
            </a:extLst>
          </p:cNvPr>
          <p:cNvSpPr txBox="1"/>
          <p:nvPr/>
        </p:nvSpPr>
        <p:spPr>
          <a:xfrm>
            <a:off x="3474574" y="1877833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software irá disponibilizar essas informações para o cliente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576550A-1D25-4C2A-85DB-88468A83B6EB}"/>
              </a:ext>
            </a:extLst>
          </p:cNvPr>
          <p:cNvSpPr txBox="1"/>
          <p:nvPr/>
        </p:nvSpPr>
        <p:spPr>
          <a:xfrm>
            <a:off x="8103804" y="1763659"/>
            <a:ext cx="3438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cliente poderá tomar uma decisão sobre o conteúdo dos containers</a:t>
            </a:r>
          </a:p>
        </p:txBody>
      </p:sp>
      <p:sp>
        <p:nvSpPr>
          <p:cNvPr id="10" name="Seta: em Forma de U 9">
            <a:extLst>
              <a:ext uri="{FF2B5EF4-FFF2-40B4-BE49-F238E27FC236}">
                <a16:creationId xmlns:a16="http://schemas.microsoft.com/office/drawing/2014/main" id="{1733F92B-A258-42DF-BF29-695FF30F3271}"/>
              </a:ext>
            </a:extLst>
          </p:cNvPr>
          <p:cNvSpPr/>
          <p:nvPr/>
        </p:nvSpPr>
        <p:spPr>
          <a:xfrm rot="5400000">
            <a:off x="8804855" y="3983909"/>
            <a:ext cx="3838736" cy="54991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C84547-2411-4A02-94F1-4BD3E694C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18" y="3936723"/>
            <a:ext cx="3436682" cy="192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D1BD1A9-8021-4D08-A525-39365FF4E475}"/>
              </a:ext>
            </a:extLst>
          </p:cNvPr>
          <p:cNvSpPr txBox="1"/>
          <p:nvPr/>
        </p:nvSpPr>
        <p:spPr>
          <a:xfrm>
            <a:off x="7627010" y="5679066"/>
            <a:ext cx="2376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o tempo gasto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D1A6B2A-1E4A-4E3F-8BD4-714B66021398}"/>
              </a:ext>
            </a:extLst>
          </p:cNvPr>
          <p:cNvSpPr/>
          <p:nvPr/>
        </p:nvSpPr>
        <p:spPr>
          <a:xfrm rot="10800000">
            <a:off x="4421079" y="5931703"/>
            <a:ext cx="6116936" cy="266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290D164-171B-4411-BC05-A72466C4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41" y="3869260"/>
            <a:ext cx="3562355" cy="237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D2368B8-3113-48B7-A699-0537A645E912}"/>
              </a:ext>
            </a:extLst>
          </p:cNvPr>
          <p:cNvSpPr txBox="1"/>
          <p:nvPr/>
        </p:nvSpPr>
        <p:spPr>
          <a:xfrm>
            <a:off x="998387" y="5910825"/>
            <a:ext cx="3116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custos, e aumentando lucros</a:t>
            </a:r>
          </a:p>
        </p:txBody>
      </p:sp>
    </p:spTree>
    <p:extLst>
      <p:ext uri="{BB962C8B-B14F-4D97-AF65-F5344CB8AC3E}">
        <p14:creationId xmlns:p14="http://schemas.microsoft.com/office/powerpoint/2010/main" val="1946374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7C97C-9A94-4568-AEFD-BF9D929B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196CD-C718-4D81-9ABC-12D1449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Empresas de transporte marítimo.</a:t>
            </a:r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latin typeface="Arial" panose="020B0604020202020204" pitchFamily="34" charset="0"/>
              </a:rPr>
              <a:t>Com os sensores de temperatura o ganho para as empresas vem através de economia em alguns fatores: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de espera  para atracar;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quando atracado;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de Combustível;</a:t>
            </a:r>
          </a:p>
        </p:txBody>
      </p:sp>
    </p:spTree>
    <p:extLst>
      <p:ext uri="{BB962C8B-B14F-4D97-AF65-F5344CB8AC3E}">
        <p14:creationId xmlns:p14="http://schemas.microsoft.com/office/powerpoint/2010/main" val="107924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47D95-458E-4516-A233-9D6E22C6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60" y="370926"/>
            <a:ext cx="9404723" cy="1400530"/>
          </a:xfrm>
        </p:spPr>
        <p:txBody>
          <a:bodyPr/>
          <a:lstStyle/>
          <a:p>
            <a:r>
              <a:rPr lang="pt-BR" dirty="0"/>
              <a:t>Vantagens Econômicas: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AA7B859E-9B63-49AB-8259-87804D6C4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473809"/>
              </p:ext>
            </p:extLst>
          </p:nvPr>
        </p:nvGraphicFramePr>
        <p:xfrm>
          <a:off x="3404129" y="1406535"/>
          <a:ext cx="4632522" cy="729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5596">
                  <a:extLst>
                    <a:ext uri="{9D8B030D-6E8A-4147-A177-3AD203B41FA5}">
                      <a16:colId xmlns:a16="http://schemas.microsoft.com/office/drawing/2014/main" val="2672612234"/>
                    </a:ext>
                  </a:extLst>
                </a:gridCol>
                <a:gridCol w="1104264">
                  <a:extLst>
                    <a:ext uri="{9D8B030D-6E8A-4147-A177-3AD203B41FA5}">
                      <a16:colId xmlns:a16="http://schemas.microsoft.com/office/drawing/2014/main" val="941622363"/>
                    </a:ext>
                  </a:extLst>
                </a:gridCol>
                <a:gridCol w="767598">
                  <a:extLst>
                    <a:ext uri="{9D8B030D-6E8A-4147-A177-3AD203B41FA5}">
                      <a16:colId xmlns:a16="http://schemas.microsoft.com/office/drawing/2014/main" val="403263366"/>
                    </a:ext>
                  </a:extLst>
                </a:gridCol>
                <a:gridCol w="1185064">
                  <a:extLst>
                    <a:ext uri="{9D8B030D-6E8A-4147-A177-3AD203B41FA5}">
                      <a16:colId xmlns:a16="http://schemas.microsoft.com/office/drawing/2014/main" val="367598904"/>
                    </a:ext>
                  </a:extLst>
                </a:gridCol>
              </a:tblGrid>
              <a:tr h="46118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Combustivel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Preço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Tripulantes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Preço para atracar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3120432"/>
                  </a:ext>
                </a:extLst>
              </a:tr>
              <a:tr h="26865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Bunker Oil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US$ 600/MT</a:t>
                      </a:r>
                      <a:endParaRPr lang="pt-BR" sz="11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R$ 250 mil.</a:t>
                      </a:r>
                      <a:endParaRPr lang="pt-BR" sz="11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222637"/>
                  </a:ext>
                </a:extLst>
              </a:tr>
            </a:tbl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B6A9942-F859-4EBA-AF7C-828A4A4DB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303268"/>
              </p:ext>
            </p:extLst>
          </p:nvPr>
        </p:nvGraphicFramePr>
        <p:xfrm>
          <a:off x="3404129" y="234334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5A8C351-DD90-430F-B012-E43C41F08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43637"/>
              </p:ext>
            </p:extLst>
          </p:nvPr>
        </p:nvGraphicFramePr>
        <p:xfrm>
          <a:off x="9121133" y="5712553"/>
          <a:ext cx="1536700" cy="53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100">
                  <a:extLst>
                    <a:ext uri="{9D8B030D-6E8A-4147-A177-3AD203B41FA5}">
                      <a16:colId xmlns:a16="http://schemas.microsoft.com/office/drawing/2014/main" val="33866681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558485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X tempo por hora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924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Y valor em R$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82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30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A7C97-FEA9-4540-87A3-335169C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1" y="444329"/>
            <a:ext cx="9404723" cy="1400530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DEF670F-51C9-4F67-86FA-D3C0063B5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92" y="1998140"/>
            <a:ext cx="3097764" cy="47572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2DC3BE-4409-4717-9229-DCF825C7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04" y="3735232"/>
            <a:ext cx="3461660" cy="30201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2413D93-6239-49CD-9926-5E61C5DB4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56" y="4118994"/>
            <a:ext cx="4677748" cy="26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295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Avenir Next LT Pro</vt:lpstr>
      <vt:lpstr>Calibri</vt:lpstr>
      <vt:lpstr>Calibri Light</vt:lpstr>
      <vt:lpstr>Century Gothic</vt:lpstr>
      <vt:lpstr>Wingdings 3</vt:lpstr>
      <vt:lpstr>Íon</vt:lpstr>
      <vt:lpstr>Tema do Office</vt:lpstr>
      <vt:lpstr>Apresentação do PowerPoint</vt:lpstr>
      <vt:lpstr>O Cenário</vt:lpstr>
      <vt:lpstr>Controle de temperatura nos transportes marítimos com foco no peixes polaca e panga. </vt:lpstr>
      <vt:lpstr>Desafio:</vt:lpstr>
      <vt:lpstr>Solução:</vt:lpstr>
      <vt:lpstr>Apresentação do PowerPoint</vt:lpstr>
      <vt:lpstr>Principal cliente:</vt:lpstr>
      <vt:lpstr>Vantagens Econômicas:</vt:lpstr>
      <vt:lpstr>Site Institucional</vt:lpstr>
      <vt:lpstr>Node Js</vt:lpstr>
      <vt:lpstr>Banco de dados:</vt:lpstr>
      <vt:lpstr>Backlog do projeto:</vt:lpstr>
      <vt:lpstr>Obrigado a todos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ESTEVES TRINDADE</dc:creator>
  <cp:lastModifiedBy>SERGIO ESTEVES TRINDADE</cp:lastModifiedBy>
  <cp:revision>2</cp:revision>
  <dcterms:created xsi:type="dcterms:W3CDTF">2020-09-18T15:08:31Z</dcterms:created>
  <dcterms:modified xsi:type="dcterms:W3CDTF">2020-09-18T15:12:39Z</dcterms:modified>
</cp:coreProperties>
</file>